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70"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79" d="100"/>
          <a:sy n="79" d="100"/>
        </p:scale>
        <p:origin x="1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4B38BE-B0F8-4AA5-9D1E-F62E1D5BFC3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174799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B38BE-B0F8-4AA5-9D1E-F62E1D5BFC3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416106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B38BE-B0F8-4AA5-9D1E-F62E1D5BFC3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92347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B38BE-B0F8-4AA5-9D1E-F62E1D5BFC3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EEF6C-DC15-477C-87B1-11FD6A4556A1}"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7326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B38BE-B0F8-4AA5-9D1E-F62E1D5BFC3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3497024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F4B38BE-B0F8-4AA5-9D1E-F62E1D5BFC37}"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2033810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F4B38BE-B0F8-4AA5-9D1E-F62E1D5BFC37}"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296332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B38BE-B0F8-4AA5-9D1E-F62E1D5BFC3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330623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B38BE-B0F8-4AA5-9D1E-F62E1D5BFC3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248150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B38BE-B0F8-4AA5-9D1E-F62E1D5BFC3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7357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B38BE-B0F8-4AA5-9D1E-F62E1D5BFC3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128931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4B38BE-B0F8-4AA5-9D1E-F62E1D5BFC3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421974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4B38BE-B0F8-4AA5-9D1E-F62E1D5BFC37}" type="datetimeFigureOut">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286850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4B38BE-B0F8-4AA5-9D1E-F62E1D5BFC37}"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340853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F4B38BE-B0F8-4AA5-9D1E-F62E1D5BFC37}"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301475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B38BE-B0F8-4AA5-9D1E-F62E1D5BFC3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6683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B38BE-B0F8-4AA5-9D1E-F62E1D5BFC3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EEF6C-DC15-477C-87B1-11FD6A4556A1}" type="slidenum">
              <a:rPr lang="en-US" smtClean="0"/>
              <a:t>‹#›</a:t>
            </a:fld>
            <a:endParaRPr lang="en-US"/>
          </a:p>
        </p:txBody>
      </p:sp>
    </p:spTree>
    <p:extLst>
      <p:ext uri="{BB962C8B-B14F-4D97-AF65-F5344CB8AC3E}">
        <p14:creationId xmlns:p14="http://schemas.microsoft.com/office/powerpoint/2010/main" val="178517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F4B38BE-B0F8-4AA5-9D1E-F62E1D5BFC37}" type="datetimeFigureOut">
              <a:rPr lang="en-US" smtClean="0"/>
              <a:t>10/27/2014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3CEEF6C-DC15-477C-87B1-11FD6A4556A1}" type="slidenum">
              <a:rPr lang="en-US" smtClean="0"/>
              <a:t>‹#›</a:t>
            </a:fld>
            <a:endParaRPr lang="en-US"/>
          </a:p>
        </p:txBody>
      </p:sp>
    </p:spTree>
    <p:extLst>
      <p:ext uri="{BB962C8B-B14F-4D97-AF65-F5344CB8AC3E}">
        <p14:creationId xmlns:p14="http://schemas.microsoft.com/office/powerpoint/2010/main" val="99976937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ullspectrumbiology.blogspot.com/2012/03/reasonable-amount-of-salmon-s-almon.html" TargetMode="External"/><Relationship Id="rId2" Type="http://schemas.openxmlformats.org/officeDocument/2006/relationships/hyperlink" Target="http://www.salmonnation.com/fish/meet_species.html" TargetMode="External"/><Relationship Id="rId1" Type="http://schemas.openxmlformats.org/officeDocument/2006/relationships/slideLayout" Target="../slideLayouts/slideLayout7.xml"/><Relationship Id="rId6" Type="http://schemas.openxmlformats.org/officeDocument/2006/relationships/hyperlink" Target="http://www.discoverceredigion.co.uk/English/where/Coast/wildlifeandnaturalfeatures/Pages/River-estuaries.aspx" TargetMode="External"/><Relationship Id="rId5" Type="http://schemas.openxmlformats.org/officeDocument/2006/relationships/hyperlink" Target="http://www.bing.com/images/search?q=salmon+pictures&amp;FORM=HDRSC2#view=detail&amp;id=7406666493D649ABCDA5774CE585F76BCEA6BBCC&amp;selectedIndex=5" TargetMode="External"/><Relationship Id="rId4" Type="http://schemas.openxmlformats.org/officeDocument/2006/relationships/hyperlink" Target="http://www.fishex.com/seafood/salmon/salmon-life-cycles.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Salmon life cycle</a:t>
            </a:r>
            <a:endParaRPr lang="en-US" dirty="0"/>
          </a:p>
        </p:txBody>
      </p:sp>
      <p:sp>
        <p:nvSpPr>
          <p:cNvPr id="3" name="Subtitle 2"/>
          <p:cNvSpPr>
            <a:spLocks noGrp="1"/>
          </p:cNvSpPr>
          <p:nvPr>
            <p:ph type="subTitle" idx="1"/>
          </p:nvPr>
        </p:nvSpPr>
        <p:spPr/>
        <p:txBody>
          <a:bodyPr/>
          <a:lstStyle/>
          <a:p>
            <a:r>
              <a:rPr lang="en-US" dirty="0" smtClean="0"/>
              <a:t>And types of salmon</a:t>
            </a:r>
            <a:endParaRPr lang="en-US" dirty="0"/>
          </a:p>
        </p:txBody>
      </p:sp>
    </p:spTree>
    <p:extLst>
      <p:ext uri="{BB962C8B-B14F-4D97-AF65-F5344CB8AC3E}">
        <p14:creationId xmlns:p14="http://schemas.microsoft.com/office/powerpoint/2010/main" val="209682012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3793"/>
            <a:ext cx="12192000" cy="1200329"/>
          </a:xfrm>
          <a:prstGeom prst="rect">
            <a:avLst/>
          </a:prstGeom>
          <a:noFill/>
        </p:spPr>
        <p:txBody>
          <a:bodyPr wrap="square" rtlCol="0">
            <a:spAutoFit/>
          </a:bodyPr>
          <a:lstStyle/>
          <a:p>
            <a:pPr algn="ctr"/>
            <a:r>
              <a:rPr lang="en-US" sz="7200" dirty="0" smtClean="0"/>
              <a:t>Different Types </a:t>
            </a:r>
            <a:r>
              <a:rPr lang="en-US" sz="7200" dirty="0"/>
              <a:t>O</a:t>
            </a:r>
            <a:r>
              <a:rPr lang="en-US" sz="7200" dirty="0" smtClean="0"/>
              <a:t>f </a:t>
            </a:r>
            <a:r>
              <a:rPr lang="en-US" sz="7200" dirty="0"/>
              <a:t>S</a:t>
            </a:r>
            <a:r>
              <a:rPr lang="en-US" sz="7200" dirty="0" smtClean="0"/>
              <a:t>almon </a:t>
            </a:r>
            <a:endParaRPr lang="en-US" sz="7200" dirty="0"/>
          </a:p>
        </p:txBody>
      </p:sp>
      <p:sp>
        <p:nvSpPr>
          <p:cNvPr id="4" name="Rectangle 3"/>
          <p:cNvSpPr/>
          <p:nvPr/>
        </p:nvSpPr>
        <p:spPr>
          <a:xfrm>
            <a:off x="510862" y="1911062"/>
            <a:ext cx="6096000" cy="2031325"/>
          </a:xfrm>
          <a:prstGeom prst="rect">
            <a:avLst/>
          </a:prstGeom>
        </p:spPr>
        <p:txBody>
          <a:bodyPr>
            <a:spAutoFit/>
          </a:bodyPr>
          <a:lstStyle/>
          <a:p>
            <a:r>
              <a:rPr lang="en-US" dirty="0"/>
              <a:t>• Also known as Kings</a:t>
            </a:r>
          </a:p>
          <a:p>
            <a:r>
              <a:rPr lang="en-US" dirty="0"/>
              <a:t>• The largest of the species, up to 125 </a:t>
            </a:r>
            <a:r>
              <a:rPr lang="en-US" dirty="0" err="1"/>
              <a:t>lbs</a:t>
            </a:r>
            <a:endParaRPr lang="en-US" dirty="0"/>
          </a:p>
          <a:p>
            <a:r>
              <a:rPr lang="en-US" dirty="0"/>
              <a:t>• Can live up to seven years</a:t>
            </a:r>
          </a:p>
          <a:p>
            <a:r>
              <a:rPr lang="en-US" dirty="0"/>
              <a:t>• Spawn most often in large rivers or streams and in deep, fast water</a:t>
            </a:r>
          </a:p>
          <a:p>
            <a:r>
              <a:rPr lang="en-US" dirty="0"/>
              <a:t>• Flesh color may vary from white to pink to red</a:t>
            </a:r>
          </a:p>
          <a:p>
            <a:r>
              <a:rPr lang="en-US" dirty="0"/>
              <a:t>• Least abundant of North American </a:t>
            </a:r>
          </a:p>
        </p:txBody>
      </p:sp>
      <p:pic>
        <p:nvPicPr>
          <p:cNvPr id="5" name="Picture 4"/>
          <p:cNvPicPr>
            <a:picLocks noChangeAspect="1"/>
          </p:cNvPicPr>
          <p:nvPr/>
        </p:nvPicPr>
        <p:blipFill>
          <a:blip r:embed="rId2"/>
          <a:stretch>
            <a:fillRect/>
          </a:stretch>
        </p:blipFill>
        <p:spPr>
          <a:xfrm>
            <a:off x="6707802" y="2005100"/>
            <a:ext cx="4723729" cy="2456338"/>
          </a:xfrm>
          <a:prstGeom prst="rect">
            <a:avLst/>
          </a:prstGeom>
        </p:spPr>
      </p:pic>
      <p:sp>
        <p:nvSpPr>
          <p:cNvPr id="6" name="Rectangle 5"/>
          <p:cNvSpPr/>
          <p:nvPr/>
        </p:nvSpPr>
        <p:spPr>
          <a:xfrm>
            <a:off x="510862" y="4190622"/>
            <a:ext cx="6096000" cy="2031325"/>
          </a:xfrm>
          <a:prstGeom prst="rect">
            <a:avLst/>
          </a:prstGeom>
        </p:spPr>
        <p:txBody>
          <a:bodyPr>
            <a:spAutoFit/>
          </a:bodyPr>
          <a:lstStyle/>
          <a:p>
            <a:r>
              <a:rPr lang="en-US" dirty="0"/>
              <a:t>• Also known as Silvers</a:t>
            </a:r>
          </a:p>
          <a:p>
            <a:r>
              <a:rPr lang="en-US" dirty="0"/>
              <a:t>• Spend one to two years in freshwater before migrating to sea</a:t>
            </a:r>
          </a:p>
          <a:p>
            <a:r>
              <a:rPr lang="en-US" dirty="0"/>
              <a:t>• Require small headwater streams for pre-migration period</a:t>
            </a:r>
          </a:p>
          <a:p>
            <a:r>
              <a:rPr lang="en-US" dirty="0"/>
              <a:t>• Originally one of the most commercially </a:t>
            </a:r>
            <a:r>
              <a:rPr lang="en-US" dirty="0" smtClean="0"/>
              <a:t>wanted </a:t>
            </a:r>
            <a:r>
              <a:rPr lang="en-US" dirty="0"/>
              <a:t>after species; now depleted in many areas</a:t>
            </a:r>
          </a:p>
        </p:txBody>
      </p:sp>
      <p:pic>
        <p:nvPicPr>
          <p:cNvPr id="7" name="Picture 6"/>
          <p:cNvPicPr>
            <a:picLocks noChangeAspect="1"/>
          </p:cNvPicPr>
          <p:nvPr/>
        </p:nvPicPr>
        <p:blipFill>
          <a:blip r:embed="rId3"/>
          <a:stretch>
            <a:fillRect/>
          </a:stretch>
        </p:blipFill>
        <p:spPr>
          <a:xfrm>
            <a:off x="6653471" y="4712416"/>
            <a:ext cx="4832395" cy="2145584"/>
          </a:xfrm>
          <a:prstGeom prst="rect">
            <a:avLst/>
          </a:prstGeom>
        </p:spPr>
      </p:pic>
      <p:sp>
        <p:nvSpPr>
          <p:cNvPr id="8" name="Rectangle 7"/>
          <p:cNvSpPr/>
          <p:nvPr/>
        </p:nvSpPr>
        <p:spPr>
          <a:xfrm>
            <a:off x="8684786" y="4493884"/>
            <a:ext cx="769763" cy="369332"/>
          </a:xfrm>
          <a:prstGeom prst="rect">
            <a:avLst/>
          </a:prstGeom>
        </p:spPr>
        <p:txBody>
          <a:bodyPr wrap="none">
            <a:spAutoFit/>
          </a:bodyPr>
          <a:lstStyle/>
          <a:p>
            <a:r>
              <a:rPr lang="en-US" dirty="0"/>
              <a:t>Coho</a:t>
            </a:r>
          </a:p>
        </p:txBody>
      </p:sp>
      <p:sp>
        <p:nvSpPr>
          <p:cNvPr id="9" name="Rectangle 8"/>
          <p:cNvSpPr/>
          <p:nvPr/>
        </p:nvSpPr>
        <p:spPr>
          <a:xfrm>
            <a:off x="8512462" y="1786568"/>
            <a:ext cx="1114408" cy="369332"/>
          </a:xfrm>
          <a:prstGeom prst="rect">
            <a:avLst/>
          </a:prstGeom>
        </p:spPr>
        <p:txBody>
          <a:bodyPr wrap="none">
            <a:spAutoFit/>
          </a:bodyPr>
          <a:lstStyle/>
          <a:p>
            <a:r>
              <a:rPr lang="en-US" dirty="0"/>
              <a:t>Chinook</a:t>
            </a:r>
          </a:p>
        </p:txBody>
      </p:sp>
    </p:spTree>
    <p:extLst>
      <p:ext uri="{BB962C8B-B14F-4D97-AF65-F5344CB8AC3E}">
        <p14:creationId xmlns:p14="http://schemas.microsoft.com/office/powerpoint/2010/main" val="35515439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0761"/>
            <a:ext cx="12191999" cy="1015663"/>
          </a:xfrm>
          <a:prstGeom prst="rect">
            <a:avLst/>
          </a:prstGeom>
          <a:noFill/>
        </p:spPr>
        <p:txBody>
          <a:bodyPr wrap="square" rtlCol="0">
            <a:spAutoFit/>
          </a:bodyPr>
          <a:lstStyle/>
          <a:p>
            <a:pPr algn="ctr"/>
            <a:r>
              <a:rPr lang="en-US" sz="6000" dirty="0" smtClean="0"/>
              <a:t>More </a:t>
            </a:r>
            <a:r>
              <a:rPr lang="en-US" sz="6000" dirty="0"/>
              <a:t>D</a:t>
            </a:r>
            <a:r>
              <a:rPr lang="en-US" sz="6000" dirty="0" smtClean="0"/>
              <a:t>ifferent </a:t>
            </a:r>
            <a:r>
              <a:rPr lang="en-US" sz="6000" dirty="0"/>
              <a:t>T</a:t>
            </a:r>
            <a:r>
              <a:rPr lang="en-US" sz="6000" dirty="0" smtClean="0"/>
              <a:t>ypes </a:t>
            </a:r>
            <a:r>
              <a:rPr lang="en-US" sz="6000" dirty="0"/>
              <a:t>O</a:t>
            </a:r>
            <a:r>
              <a:rPr lang="en-US" sz="6000" dirty="0" smtClean="0"/>
              <a:t>f Salmon</a:t>
            </a:r>
            <a:endParaRPr lang="en-US" sz="6000" dirty="0"/>
          </a:p>
        </p:txBody>
      </p:sp>
      <p:sp>
        <p:nvSpPr>
          <p:cNvPr id="3" name="Rectangle 2"/>
          <p:cNvSpPr/>
          <p:nvPr/>
        </p:nvSpPr>
        <p:spPr>
          <a:xfrm>
            <a:off x="98738" y="1466424"/>
            <a:ext cx="6096000" cy="2031325"/>
          </a:xfrm>
          <a:prstGeom prst="rect">
            <a:avLst/>
          </a:prstGeom>
        </p:spPr>
        <p:txBody>
          <a:bodyPr>
            <a:spAutoFit/>
          </a:bodyPr>
          <a:lstStyle/>
          <a:p>
            <a:endParaRPr lang="en-US" dirty="0" smtClean="0"/>
          </a:p>
          <a:p>
            <a:r>
              <a:rPr lang="en-US" dirty="0" smtClean="0"/>
              <a:t>• Broadest geographic range of all the species, extending from California to Korea</a:t>
            </a:r>
          </a:p>
          <a:p>
            <a:r>
              <a:rPr lang="en-US" dirty="0" smtClean="0"/>
              <a:t>• Spawn low in river systems</a:t>
            </a:r>
          </a:p>
          <a:p>
            <a:r>
              <a:rPr lang="en-US" dirty="0" smtClean="0"/>
              <a:t>• Migrate to sea soon after hatching</a:t>
            </a:r>
          </a:p>
          <a:p>
            <a:r>
              <a:rPr lang="en-US" dirty="0" smtClean="0"/>
              <a:t>• Flesh color may vary from white to pink to red</a:t>
            </a:r>
          </a:p>
          <a:p>
            <a:r>
              <a:rPr lang="en-US" dirty="0" smtClean="0"/>
              <a:t>• Drier flesh well-suited for smoking</a:t>
            </a:r>
            <a:endParaRPr lang="en-US" dirty="0"/>
          </a:p>
        </p:txBody>
      </p:sp>
      <p:pic>
        <p:nvPicPr>
          <p:cNvPr id="4" name="Picture 3"/>
          <p:cNvPicPr>
            <a:picLocks noChangeAspect="1"/>
          </p:cNvPicPr>
          <p:nvPr/>
        </p:nvPicPr>
        <p:blipFill>
          <a:blip r:embed="rId2"/>
          <a:stretch>
            <a:fillRect/>
          </a:stretch>
        </p:blipFill>
        <p:spPr>
          <a:xfrm>
            <a:off x="6566748" y="1654118"/>
            <a:ext cx="5165906" cy="2272999"/>
          </a:xfrm>
          <a:prstGeom prst="rect">
            <a:avLst/>
          </a:prstGeom>
        </p:spPr>
      </p:pic>
      <p:sp>
        <p:nvSpPr>
          <p:cNvPr id="5" name="Rectangle 4"/>
          <p:cNvSpPr/>
          <p:nvPr/>
        </p:nvSpPr>
        <p:spPr>
          <a:xfrm>
            <a:off x="98738" y="4036266"/>
            <a:ext cx="6096000" cy="2585323"/>
          </a:xfrm>
          <a:prstGeom prst="rect">
            <a:avLst/>
          </a:prstGeom>
        </p:spPr>
        <p:txBody>
          <a:bodyPr>
            <a:spAutoFit/>
          </a:bodyPr>
          <a:lstStyle/>
          <a:p>
            <a:r>
              <a:rPr lang="en-US" dirty="0"/>
              <a:t>• Also known as Humpies</a:t>
            </a:r>
          </a:p>
          <a:p>
            <a:r>
              <a:rPr lang="en-US" dirty="0"/>
              <a:t>• Most </a:t>
            </a:r>
            <a:r>
              <a:rPr lang="en-US" dirty="0" smtClean="0">
                <a:solidFill>
                  <a:srgbClr val="FF0000"/>
                </a:solidFill>
              </a:rPr>
              <a:t>abundant</a:t>
            </a:r>
            <a:r>
              <a:rPr lang="en-US" dirty="0" smtClean="0"/>
              <a:t> </a:t>
            </a:r>
            <a:r>
              <a:rPr lang="en-US" dirty="0"/>
              <a:t>of the species</a:t>
            </a:r>
          </a:p>
          <a:p>
            <a:r>
              <a:rPr lang="en-US" dirty="0"/>
              <a:t>• Smallest of the species</a:t>
            </a:r>
          </a:p>
          <a:p>
            <a:r>
              <a:rPr lang="en-US" dirty="0"/>
              <a:t>• Often spawn in </a:t>
            </a:r>
            <a:r>
              <a:rPr lang="en-US" dirty="0">
                <a:solidFill>
                  <a:srgbClr val="FF0000"/>
                </a:solidFill>
              </a:rPr>
              <a:t>estuaries</a:t>
            </a:r>
            <a:r>
              <a:rPr lang="en-US" dirty="0"/>
              <a:t> or lower reaches of rivers</a:t>
            </a:r>
          </a:p>
          <a:p>
            <a:r>
              <a:rPr lang="en-US" dirty="0"/>
              <a:t>• Migrate to sea soon after hatching</a:t>
            </a:r>
          </a:p>
          <a:p>
            <a:r>
              <a:rPr lang="en-US" dirty="0"/>
              <a:t>• Two-year life cycle with alternate even and odd year runs</a:t>
            </a:r>
          </a:p>
          <a:p>
            <a:r>
              <a:rPr lang="en-US" dirty="0"/>
              <a:t>• Lowest fat content of the species</a:t>
            </a:r>
          </a:p>
          <a:p>
            <a:r>
              <a:rPr lang="en-US" dirty="0"/>
              <a:t>• Frequently used for canning</a:t>
            </a:r>
          </a:p>
        </p:txBody>
      </p:sp>
      <p:pic>
        <p:nvPicPr>
          <p:cNvPr id="6" name="Picture 5"/>
          <p:cNvPicPr>
            <a:picLocks noChangeAspect="1"/>
          </p:cNvPicPr>
          <p:nvPr/>
        </p:nvPicPr>
        <p:blipFill>
          <a:blip r:embed="rId3"/>
          <a:stretch>
            <a:fillRect/>
          </a:stretch>
        </p:blipFill>
        <p:spPr>
          <a:xfrm>
            <a:off x="6566748" y="4306079"/>
            <a:ext cx="5165906" cy="2045699"/>
          </a:xfrm>
          <a:prstGeom prst="rect">
            <a:avLst/>
          </a:prstGeom>
        </p:spPr>
      </p:pic>
      <p:sp>
        <p:nvSpPr>
          <p:cNvPr id="7" name="Rectangle 6"/>
          <p:cNvSpPr/>
          <p:nvPr/>
        </p:nvSpPr>
        <p:spPr>
          <a:xfrm>
            <a:off x="8820925" y="4051747"/>
            <a:ext cx="657552" cy="369332"/>
          </a:xfrm>
          <a:prstGeom prst="rect">
            <a:avLst/>
          </a:prstGeom>
        </p:spPr>
        <p:txBody>
          <a:bodyPr wrap="none">
            <a:spAutoFit/>
          </a:bodyPr>
          <a:lstStyle/>
          <a:p>
            <a:r>
              <a:rPr lang="en-US" dirty="0"/>
              <a:t>Pink</a:t>
            </a:r>
          </a:p>
        </p:txBody>
      </p:sp>
      <p:sp>
        <p:nvSpPr>
          <p:cNvPr id="8" name="Rectangle 7"/>
          <p:cNvSpPr/>
          <p:nvPr/>
        </p:nvSpPr>
        <p:spPr>
          <a:xfrm>
            <a:off x="8727149" y="1375605"/>
            <a:ext cx="845103" cy="369332"/>
          </a:xfrm>
          <a:prstGeom prst="rect">
            <a:avLst/>
          </a:prstGeom>
        </p:spPr>
        <p:txBody>
          <a:bodyPr wrap="none">
            <a:spAutoFit/>
          </a:bodyPr>
          <a:lstStyle/>
          <a:p>
            <a:r>
              <a:rPr lang="en-US" dirty="0"/>
              <a:t>Chum</a:t>
            </a:r>
          </a:p>
        </p:txBody>
      </p:sp>
    </p:spTree>
    <p:extLst>
      <p:ext uri="{BB962C8B-B14F-4D97-AF65-F5344CB8AC3E}">
        <p14:creationId xmlns:p14="http://schemas.microsoft.com/office/powerpoint/2010/main" val="982891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3488"/>
            <a:ext cx="12192000" cy="1015663"/>
          </a:xfrm>
          <a:prstGeom prst="rect">
            <a:avLst/>
          </a:prstGeom>
          <a:noFill/>
        </p:spPr>
        <p:txBody>
          <a:bodyPr wrap="square" rtlCol="0">
            <a:spAutoFit/>
          </a:bodyPr>
          <a:lstStyle/>
          <a:p>
            <a:r>
              <a:rPr lang="en-US" sz="6000" smtClean="0"/>
              <a:t>More Different Types Of Salmon </a:t>
            </a:r>
            <a:endParaRPr lang="en-US" sz="6000" dirty="0"/>
          </a:p>
        </p:txBody>
      </p:sp>
      <p:sp>
        <p:nvSpPr>
          <p:cNvPr id="4" name="Rectangle 3"/>
          <p:cNvSpPr/>
          <p:nvPr/>
        </p:nvSpPr>
        <p:spPr>
          <a:xfrm>
            <a:off x="150253" y="1534200"/>
            <a:ext cx="6096000" cy="2862322"/>
          </a:xfrm>
          <a:prstGeom prst="rect">
            <a:avLst/>
          </a:prstGeom>
        </p:spPr>
        <p:txBody>
          <a:bodyPr>
            <a:spAutoFit/>
          </a:bodyPr>
          <a:lstStyle/>
          <a:p>
            <a:r>
              <a:rPr lang="en-US" dirty="0"/>
              <a:t>• Also known as Reds</a:t>
            </a:r>
          </a:p>
          <a:p>
            <a:r>
              <a:rPr lang="en-US" dirty="0"/>
              <a:t>• Darkest flesh of the species</a:t>
            </a:r>
          </a:p>
          <a:p>
            <a:r>
              <a:rPr lang="en-US" dirty="0"/>
              <a:t>• Name comes from the First Nation </a:t>
            </a:r>
            <a:r>
              <a:rPr lang="en-US" dirty="0" err="1"/>
              <a:t>sukkai</a:t>
            </a:r>
            <a:r>
              <a:rPr lang="en-US" dirty="0"/>
              <a:t>, meaning "fish"</a:t>
            </a:r>
          </a:p>
          <a:p>
            <a:r>
              <a:rPr lang="en-US" dirty="0"/>
              <a:t>• Greatest variety of life history patterns — spawn not only in rivers but also in lakes</a:t>
            </a:r>
          </a:p>
          <a:p>
            <a:r>
              <a:rPr lang="en-US" dirty="0"/>
              <a:t>• Often spend one to three years in freshwater before migrating to sea</a:t>
            </a:r>
          </a:p>
          <a:p>
            <a:r>
              <a:rPr lang="en-US" dirty="0"/>
              <a:t>• Some populations have become land-locked, and are known as kokanee salmon</a:t>
            </a:r>
          </a:p>
        </p:txBody>
      </p:sp>
      <p:sp>
        <p:nvSpPr>
          <p:cNvPr id="5" name="Rectangle 4"/>
          <p:cNvSpPr/>
          <p:nvPr/>
        </p:nvSpPr>
        <p:spPr>
          <a:xfrm>
            <a:off x="150253" y="4541571"/>
            <a:ext cx="6096000" cy="2031325"/>
          </a:xfrm>
          <a:prstGeom prst="rect">
            <a:avLst/>
          </a:prstGeom>
        </p:spPr>
        <p:txBody>
          <a:bodyPr>
            <a:spAutoFit/>
          </a:bodyPr>
          <a:lstStyle/>
          <a:p>
            <a:r>
              <a:rPr lang="en-US" dirty="0"/>
              <a:t>• Live as much as four years in freshwater before migrating to sea</a:t>
            </a:r>
          </a:p>
          <a:p>
            <a:r>
              <a:rPr lang="en-US" dirty="0"/>
              <a:t>• May mature without ever leaving fresh water, in which case they are called rainbow trout</a:t>
            </a:r>
          </a:p>
          <a:p>
            <a:r>
              <a:rPr lang="en-US" dirty="0"/>
              <a:t>• Often do not die after spawning, but will re-migrate to the ocean</a:t>
            </a:r>
          </a:p>
          <a:p>
            <a:r>
              <a:rPr lang="en-US" dirty="0"/>
              <a:t>• Highly prized by anglers for their fighting spirit</a:t>
            </a:r>
          </a:p>
        </p:txBody>
      </p:sp>
      <p:pic>
        <p:nvPicPr>
          <p:cNvPr id="6" name="Picture 5"/>
          <p:cNvPicPr>
            <a:picLocks noChangeAspect="1"/>
          </p:cNvPicPr>
          <p:nvPr/>
        </p:nvPicPr>
        <p:blipFill>
          <a:blip r:embed="rId2"/>
          <a:stretch>
            <a:fillRect/>
          </a:stretch>
        </p:blipFill>
        <p:spPr>
          <a:xfrm>
            <a:off x="6425083" y="1856679"/>
            <a:ext cx="5114388" cy="2066213"/>
          </a:xfrm>
          <a:prstGeom prst="rect">
            <a:avLst/>
          </a:prstGeom>
        </p:spPr>
      </p:pic>
      <p:pic>
        <p:nvPicPr>
          <p:cNvPr id="7" name="Picture 6"/>
          <p:cNvPicPr>
            <a:picLocks noChangeAspect="1"/>
          </p:cNvPicPr>
          <p:nvPr/>
        </p:nvPicPr>
        <p:blipFill>
          <a:blip r:embed="rId3"/>
          <a:stretch>
            <a:fillRect/>
          </a:stretch>
        </p:blipFill>
        <p:spPr>
          <a:xfrm>
            <a:off x="6534553" y="4390420"/>
            <a:ext cx="4895448" cy="1977761"/>
          </a:xfrm>
          <a:prstGeom prst="rect">
            <a:avLst/>
          </a:prstGeom>
        </p:spPr>
      </p:pic>
      <p:sp>
        <p:nvSpPr>
          <p:cNvPr id="8" name="Rectangle 7"/>
          <p:cNvSpPr/>
          <p:nvPr/>
        </p:nvSpPr>
        <p:spPr>
          <a:xfrm>
            <a:off x="8258171" y="4021088"/>
            <a:ext cx="1265090" cy="369332"/>
          </a:xfrm>
          <a:prstGeom prst="rect">
            <a:avLst/>
          </a:prstGeom>
        </p:spPr>
        <p:txBody>
          <a:bodyPr wrap="none">
            <a:spAutoFit/>
          </a:bodyPr>
          <a:lstStyle/>
          <a:p>
            <a:r>
              <a:rPr lang="en-US" dirty="0"/>
              <a:t>Steelhead</a:t>
            </a:r>
          </a:p>
        </p:txBody>
      </p:sp>
      <p:sp>
        <p:nvSpPr>
          <p:cNvPr id="9" name="Rectangle 8"/>
          <p:cNvSpPr/>
          <p:nvPr/>
        </p:nvSpPr>
        <p:spPr>
          <a:xfrm>
            <a:off x="8468273" y="1534200"/>
            <a:ext cx="1080745" cy="369332"/>
          </a:xfrm>
          <a:prstGeom prst="rect">
            <a:avLst/>
          </a:prstGeom>
        </p:spPr>
        <p:txBody>
          <a:bodyPr wrap="none">
            <a:spAutoFit/>
          </a:bodyPr>
          <a:lstStyle/>
          <a:p>
            <a:r>
              <a:rPr lang="en-US" dirty="0"/>
              <a:t>Sockeye</a:t>
            </a:r>
          </a:p>
        </p:txBody>
      </p:sp>
    </p:spTree>
    <p:extLst>
      <p:ext uri="{BB962C8B-B14F-4D97-AF65-F5344CB8AC3E}">
        <p14:creationId xmlns:p14="http://schemas.microsoft.com/office/powerpoint/2010/main" val="3914612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315" y="708339"/>
            <a:ext cx="7315200" cy="1200329"/>
          </a:xfrm>
          <a:prstGeom prst="rect">
            <a:avLst/>
          </a:prstGeom>
          <a:noFill/>
        </p:spPr>
        <p:txBody>
          <a:bodyPr wrap="square" rtlCol="0">
            <a:spAutoFit/>
          </a:bodyPr>
          <a:lstStyle/>
          <a:p>
            <a:pPr algn="ctr"/>
            <a:r>
              <a:rPr lang="en-US" sz="7200" dirty="0" smtClean="0">
                <a:solidFill>
                  <a:srgbClr val="FF0000"/>
                </a:solidFill>
              </a:rPr>
              <a:t>Footnotes</a:t>
            </a:r>
            <a:endParaRPr lang="en-US" sz="7200" dirty="0">
              <a:solidFill>
                <a:srgbClr val="FF0000"/>
              </a:solidFill>
            </a:endParaRPr>
          </a:p>
        </p:txBody>
      </p:sp>
      <p:sp>
        <p:nvSpPr>
          <p:cNvPr id="3" name="TextBox 2"/>
          <p:cNvSpPr txBox="1"/>
          <p:nvPr/>
        </p:nvSpPr>
        <p:spPr>
          <a:xfrm>
            <a:off x="1526146" y="2640169"/>
            <a:ext cx="8023538" cy="369332"/>
          </a:xfrm>
          <a:prstGeom prst="rect">
            <a:avLst/>
          </a:prstGeom>
          <a:noFill/>
        </p:spPr>
        <p:txBody>
          <a:bodyPr wrap="square" rtlCol="0">
            <a:spAutoFit/>
          </a:bodyPr>
          <a:lstStyle/>
          <a:p>
            <a:r>
              <a:rPr lang="en-US" dirty="0" err="1" smtClean="0">
                <a:solidFill>
                  <a:srgbClr val="FF0000"/>
                </a:solidFill>
              </a:rPr>
              <a:t>Alevin</a:t>
            </a:r>
            <a:r>
              <a:rPr lang="en-US" dirty="0" smtClean="0">
                <a:solidFill>
                  <a:srgbClr val="FF0000"/>
                </a:solidFill>
              </a:rPr>
              <a:t>: a baby salmon</a:t>
            </a:r>
            <a:endParaRPr lang="en-US" dirty="0">
              <a:solidFill>
                <a:srgbClr val="FF0000"/>
              </a:solidFill>
            </a:endParaRPr>
          </a:p>
        </p:txBody>
      </p:sp>
      <p:sp>
        <p:nvSpPr>
          <p:cNvPr id="4" name="TextBox 3"/>
          <p:cNvSpPr txBox="1"/>
          <p:nvPr/>
        </p:nvSpPr>
        <p:spPr>
          <a:xfrm>
            <a:off x="1526146" y="3009501"/>
            <a:ext cx="7868991" cy="369332"/>
          </a:xfrm>
          <a:prstGeom prst="rect">
            <a:avLst/>
          </a:prstGeom>
          <a:noFill/>
        </p:spPr>
        <p:txBody>
          <a:bodyPr wrap="square" rtlCol="0">
            <a:spAutoFit/>
          </a:bodyPr>
          <a:lstStyle/>
          <a:p>
            <a:r>
              <a:rPr lang="en-US" dirty="0" smtClean="0">
                <a:solidFill>
                  <a:srgbClr val="FF0000"/>
                </a:solidFill>
              </a:rPr>
              <a:t>Fry: a slightly marcher salmon</a:t>
            </a:r>
            <a:endParaRPr lang="en-US" dirty="0">
              <a:solidFill>
                <a:srgbClr val="FF0000"/>
              </a:solidFill>
            </a:endParaRPr>
          </a:p>
        </p:txBody>
      </p:sp>
      <p:sp>
        <p:nvSpPr>
          <p:cNvPr id="5" name="TextBox 4"/>
          <p:cNvSpPr txBox="1"/>
          <p:nvPr/>
        </p:nvSpPr>
        <p:spPr>
          <a:xfrm>
            <a:off x="1526146" y="3371670"/>
            <a:ext cx="6020874" cy="369332"/>
          </a:xfrm>
          <a:prstGeom prst="rect">
            <a:avLst/>
          </a:prstGeom>
          <a:noFill/>
        </p:spPr>
        <p:txBody>
          <a:bodyPr wrap="square" rtlCol="0">
            <a:spAutoFit/>
          </a:bodyPr>
          <a:lstStyle/>
          <a:p>
            <a:r>
              <a:rPr lang="en-US" dirty="0" smtClean="0">
                <a:solidFill>
                  <a:srgbClr val="FF0000"/>
                </a:solidFill>
              </a:rPr>
              <a:t>Parr: a small camouflaged fish </a:t>
            </a:r>
            <a:endParaRPr lang="en-US" dirty="0">
              <a:solidFill>
                <a:srgbClr val="FF0000"/>
              </a:solidFill>
            </a:endParaRPr>
          </a:p>
        </p:txBody>
      </p:sp>
      <p:sp>
        <p:nvSpPr>
          <p:cNvPr id="6" name="TextBox 5"/>
          <p:cNvSpPr txBox="1"/>
          <p:nvPr/>
        </p:nvSpPr>
        <p:spPr>
          <a:xfrm>
            <a:off x="1526145" y="3748165"/>
            <a:ext cx="8635286" cy="369332"/>
          </a:xfrm>
          <a:prstGeom prst="rect">
            <a:avLst/>
          </a:prstGeom>
          <a:noFill/>
        </p:spPr>
        <p:txBody>
          <a:bodyPr wrap="square" rtlCol="0">
            <a:spAutoFit/>
          </a:bodyPr>
          <a:lstStyle/>
          <a:p>
            <a:r>
              <a:rPr lang="en-US" dirty="0" smtClean="0">
                <a:solidFill>
                  <a:srgbClr val="FF0000"/>
                </a:solidFill>
              </a:rPr>
              <a:t>Flank: the </a:t>
            </a:r>
            <a:r>
              <a:rPr lang="en-US" dirty="0">
                <a:solidFill>
                  <a:srgbClr val="FF0000"/>
                </a:solidFill>
              </a:rPr>
              <a:t>side of a person's or animal's body between the ribs and the hip</a:t>
            </a:r>
          </a:p>
        </p:txBody>
      </p:sp>
      <p:sp>
        <p:nvSpPr>
          <p:cNvPr id="7" name="TextBox 6"/>
          <p:cNvSpPr txBox="1"/>
          <p:nvPr/>
        </p:nvSpPr>
        <p:spPr>
          <a:xfrm>
            <a:off x="1526145" y="4128081"/>
            <a:ext cx="9214834" cy="369332"/>
          </a:xfrm>
          <a:prstGeom prst="rect">
            <a:avLst/>
          </a:prstGeom>
          <a:noFill/>
        </p:spPr>
        <p:txBody>
          <a:bodyPr wrap="square" rtlCol="0">
            <a:spAutoFit/>
          </a:bodyPr>
          <a:lstStyle/>
          <a:p>
            <a:r>
              <a:rPr lang="en-US" dirty="0" err="1" smtClean="0">
                <a:solidFill>
                  <a:srgbClr val="FF0000"/>
                </a:solidFill>
              </a:rPr>
              <a:t>Smolt</a:t>
            </a:r>
            <a:r>
              <a:rPr lang="en-US" dirty="0" smtClean="0">
                <a:solidFill>
                  <a:srgbClr val="FF0000"/>
                </a:solidFill>
              </a:rPr>
              <a:t>: a almost grown up salmon that is going to the ocean</a:t>
            </a:r>
            <a:r>
              <a:rPr lang="en-US" dirty="0" smtClean="0"/>
              <a:t> </a:t>
            </a:r>
            <a:endParaRPr lang="en-US" dirty="0"/>
          </a:p>
        </p:txBody>
      </p:sp>
      <p:sp>
        <p:nvSpPr>
          <p:cNvPr id="8" name="TextBox 7"/>
          <p:cNvSpPr txBox="1"/>
          <p:nvPr/>
        </p:nvSpPr>
        <p:spPr>
          <a:xfrm>
            <a:off x="1526145" y="4597758"/>
            <a:ext cx="9214835" cy="369332"/>
          </a:xfrm>
          <a:prstGeom prst="rect">
            <a:avLst/>
          </a:prstGeom>
          <a:noFill/>
        </p:spPr>
        <p:txBody>
          <a:bodyPr wrap="square" rtlCol="0">
            <a:spAutoFit/>
          </a:bodyPr>
          <a:lstStyle/>
          <a:p>
            <a:r>
              <a:rPr lang="en-US" dirty="0" smtClean="0">
                <a:solidFill>
                  <a:srgbClr val="FF0000"/>
                </a:solidFill>
              </a:rPr>
              <a:t>Abundant: lost of </a:t>
            </a:r>
            <a:endParaRPr lang="en-US" dirty="0">
              <a:solidFill>
                <a:srgbClr val="FF0000"/>
              </a:solidFill>
            </a:endParaRPr>
          </a:p>
        </p:txBody>
      </p:sp>
      <p:sp>
        <p:nvSpPr>
          <p:cNvPr id="9" name="TextBox 8"/>
          <p:cNvSpPr txBox="1"/>
          <p:nvPr/>
        </p:nvSpPr>
        <p:spPr>
          <a:xfrm>
            <a:off x="1526143" y="4980795"/>
            <a:ext cx="9575445" cy="369332"/>
          </a:xfrm>
          <a:prstGeom prst="rect">
            <a:avLst/>
          </a:prstGeom>
          <a:noFill/>
        </p:spPr>
        <p:txBody>
          <a:bodyPr wrap="square" rtlCol="0">
            <a:spAutoFit/>
          </a:bodyPr>
          <a:lstStyle/>
          <a:p>
            <a:r>
              <a:rPr lang="en-US" dirty="0" smtClean="0">
                <a:solidFill>
                  <a:srgbClr val="FF0000"/>
                </a:solidFill>
              </a:rPr>
              <a:t>Estuaries:                          is a wide stream with lost of tiny pieces of land inside </a:t>
            </a:r>
            <a:r>
              <a:rPr lang="en-US" dirty="0" smtClean="0"/>
              <a:t> </a:t>
            </a:r>
            <a:endParaRPr lang="en-US" dirty="0"/>
          </a:p>
        </p:txBody>
      </p:sp>
      <p:pic>
        <p:nvPicPr>
          <p:cNvPr id="10" name="Picture 9"/>
          <p:cNvPicPr>
            <a:picLocks noChangeAspect="1"/>
          </p:cNvPicPr>
          <p:nvPr/>
        </p:nvPicPr>
        <p:blipFill>
          <a:blip r:embed="rId2"/>
          <a:stretch>
            <a:fillRect/>
          </a:stretch>
        </p:blipFill>
        <p:spPr>
          <a:xfrm>
            <a:off x="8318630" y="1058170"/>
            <a:ext cx="3685602" cy="2432497"/>
          </a:xfrm>
          <a:prstGeom prst="rect">
            <a:avLst/>
          </a:prstGeom>
        </p:spPr>
      </p:pic>
      <p:sp>
        <p:nvSpPr>
          <p:cNvPr id="11" name="TextBox 10"/>
          <p:cNvSpPr txBox="1"/>
          <p:nvPr/>
        </p:nvSpPr>
        <p:spPr>
          <a:xfrm>
            <a:off x="8770513" y="360608"/>
            <a:ext cx="2485622" cy="381984"/>
          </a:xfrm>
          <a:prstGeom prst="rect">
            <a:avLst/>
          </a:prstGeom>
          <a:noFill/>
        </p:spPr>
        <p:txBody>
          <a:bodyPr wrap="square" rtlCol="0">
            <a:spAutoFit/>
          </a:bodyPr>
          <a:lstStyle/>
          <a:p>
            <a:pPr algn="ctr"/>
            <a:r>
              <a:rPr lang="en-US" dirty="0" smtClean="0">
                <a:solidFill>
                  <a:srgbClr val="FF0000"/>
                </a:solidFill>
              </a:rPr>
              <a:t>estuary</a:t>
            </a:r>
            <a:endParaRPr lang="en-US" dirty="0">
              <a:solidFill>
                <a:srgbClr val="FF0000"/>
              </a:solidFill>
            </a:endParaRPr>
          </a:p>
        </p:txBody>
      </p:sp>
      <p:sp>
        <p:nvSpPr>
          <p:cNvPr id="12" name="Rectangle 11"/>
          <p:cNvSpPr/>
          <p:nvPr/>
        </p:nvSpPr>
        <p:spPr>
          <a:xfrm>
            <a:off x="2708528" y="4973632"/>
            <a:ext cx="1729961" cy="369332"/>
          </a:xfrm>
          <a:prstGeom prst="rect">
            <a:avLst/>
          </a:prstGeom>
        </p:spPr>
        <p:txBody>
          <a:bodyPr wrap="none">
            <a:spAutoFit/>
          </a:bodyPr>
          <a:lstStyle/>
          <a:p>
            <a:r>
              <a:rPr lang="en-US" dirty="0" smtClean="0">
                <a:solidFill>
                  <a:srgbClr val="FF0000"/>
                </a:solidFill>
              </a:rPr>
              <a:t>[ˈ</a:t>
            </a:r>
            <a:r>
              <a:rPr lang="en-US" dirty="0" err="1">
                <a:solidFill>
                  <a:srgbClr val="FF0000"/>
                </a:solidFill>
              </a:rPr>
              <a:t>esCHo͞oˌerē</a:t>
            </a:r>
            <a:r>
              <a:rPr lang="en-US" dirty="0">
                <a:solidFill>
                  <a:srgbClr val="FF0000"/>
                </a:solidFill>
              </a:rPr>
              <a:t> ]</a:t>
            </a:r>
          </a:p>
        </p:txBody>
      </p:sp>
    </p:spTree>
    <p:extLst>
      <p:ext uri="{BB962C8B-B14F-4D97-AF65-F5344CB8AC3E}">
        <p14:creationId xmlns:p14="http://schemas.microsoft.com/office/powerpoint/2010/main" val="2037960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8588"/>
            <a:ext cx="8422783" cy="1631216"/>
          </a:xfrm>
          <a:prstGeom prst="rect">
            <a:avLst/>
          </a:prstGeom>
          <a:noFill/>
        </p:spPr>
        <p:txBody>
          <a:bodyPr wrap="square" rtlCol="0">
            <a:spAutoFit/>
          </a:bodyPr>
          <a:lstStyle/>
          <a:p>
            <a:r>
              <a:rPr lang="en-US" sz="10000" dirty="0" smtClean="0"/>
              <a:t>Websites</a:t>
            </a:r>
            <a:endParaRPr lang="en-US" sz="10000" dirty="0"/>
          </a:p>
        </p:txBody>
      </p:sp>
      <p:sp>
        <p:nvSpPr>
          <p:cNvPr id="3" name="Rectangle 2"/>
          <p:cNvSpPr/>
          <p:nvPr/>
        </p:nvSpPr>
        <p:spPr>
          <a:xfrm>
            <a:off x="304800" y="1875915"/>
            <a:ext cx="6096000" cy="646331"/>
          </a:xfrm>
          <a:prstGeom prst="rect">
            <a:avLst/>
          </a:prstGeom>
        </p:spPr>
        <p:txBody>
          <a:bodyPr>
            <a:spAutoFit/>
          </a:bodyPr>
          <a:lstStyle/>
          <a:p>
            <a:r>
              <a:rPr lang="en-US" dirty="0">
                <a:hlinkClick r:id="rId2"/>
              </a:rPr>
              <a:t>http://</a:t>
            </a:r>
            <a:r>
              <a:rPr lang="en-US" dirty="0" smtClean="0">
                <a:hlinkClick r:id="rId2"/>
              </a:rPr>
              <a:t>www.salmonnation.com/fish/meet_species.html</a:t>
            </a:r>
            <a:r>
              <a:rPr lang="en-US" dirty="0" smtClean="0"/>
              <a:t> </a:t>
            </a:r>
            <a:endParaRPr lang="en-US" dirty="0"/>
          </a:p>
        </p:txBody>
      </p:sp>
      <p:sp>
        <p:nvSpPr>
          <p:cNvPr id="4" name="Rectangle 3"/>
          <p:cNvSpPr/>
          <p:nvPr/>
        </p:nvSpPr>
        <p:spPr>
          <a:xfrm>
            <a:off x="304800" y="2860800"/>
            <a:ext cx="6096000" cy="646331"/>
          </a:xfrm>
          <a:prstGeom prst="rect">
            <a:avLst/>
          </a:prstGeom>
        </p:spPr>
        <p:txBody>
          <a:bodyPr>
            <a:spAutoFit/>
          </a:bodyPr>
          <a:lstStyle/>
          <a:p>
            <a:r>
              <a:rPr lang="en-US" dirty="0">
                <a:hlinkClick r:id="rId3"/>
              </a:rPr>
              <a:t>http://</a:t>
            </a:r>
            <a:r>
              <a:rPr lang="en-US" dirty="0" smtClean="0">
                <a:hlinkClick r:id="rId3"/>
              </a:rPr>
              <a:t>fullspectrumbiology.blogspot.com/2012/03/reasonable-amount-of-salmon-s-almon.html</a:t>
            </a:r>
            <a:r>
              <a:rPr lang="en-US" dirty="0" smtClean="0"/>
              <a:t>  </a:t>
            </a:r>
            <a:endParaRPr lang="en-US" dirty="0"/>
          </a:p>
        </p:txBody>
      </p:sp>
      <p:sp>
        <p:nvSpPr>
          <p:cNvPr id="5" name="Rectangle 4"/>
          <p:cNvSpPr/>
          <p:nvPr/>
        </p:nvSpPr>
        <p:spPr>
          <a:xfrm>
            <a:off x="176011" y="3845685"/>
            <a:ext cx="6096000" cy="646331"/>
          </a:xfrm>
          <a:prstGeom prst="rect">
            <a:avLst/>
          </a:prstGeom>
        </p:spPr>
        <p:txBody>
          <a:bodyPr>
            <a:spAutoFit/>
          </a:bodyPr>
          <a:lstStyle/>
          <a:p>
            <a:r>
              <a:rPr lang="en-US" dirty="0">
                <a:hlinkClick r:id="rId4"/>
              </a:rPr>
              <a:t>http://</a:t>
            </a:r>
            <a:r>
              <a:rPr lang="en-US" dirty="0" smtClean="0">
                <a:hlinkClick r:id="rId4"/>
              </a:rPr>
              <a:t>www.fishex.com/seafood/salmon/salmon-life-cycles.html</a:t>
            </a:r>
            <a:r>
              <a:rPr lang="en-US" dirty="0" smtClean="0"/>
              <a:t> </a:t>
            </a:r>
            <a:endParaRPr lang="en-US" dirty="0"/>
          </a:p>
        </p:txBody>
      </p:sp>
      <p:sp>
        <p:nvSpPr>
          <p:cNvPr id="6" name="Rectangle 5"/>
          <p:cNvSpPr/>
          <p:nvPr/>
        </p:nvSpPr>
        <p:spPr>
          <a:xfrm>
            <a:off x="433588" y="4681211"/>
            <a:ext cx="6096000" cy="1200329"/>
          </a:xfrm>
          <a:prstGeom prst="rect">
            <a:avLst/>
          </a:prstGeom>
        </p:spPr>
        <p:txBody>
          <a:bodyPr>
            <a:spAutoFit/>
          </a:bodyPr>
          <a:lstStyle/>
          <a:p>
            <a:r>
              <a:rPr lang="en-US" dirty="0">
                <a:hlinkClick r:id="rId5"/>
              </a:rPr>
              <a:t>http://</a:t>
            </a:r>
            <a:r>
              <a:rPr lang="en-US" dirty="0" smtClean="0">
                <a:hlinkClick r:id="rId5"/>
              </a:rPr>
              <a:t>www.bing.com/images/search?q=salmon+pictures&amp;FORM=HDRSC2#view=detail&amp;id=7406666493D649ABCDA5774CE585F76BCEA6BBCC&amp;selectedIndex=5</a:t>
            </a:r>
            <a:r>
              <a:rPr lang="en-US" dirty="0" smtClean="0"/>
              <a:t> </a:t>
            </a:r>
            <a:endParaRPr lang="en-US" dirty="0"/>
          </a:p>
        </p:txBody>
      </p:sp>
      <p:sp>
        <p:nvSpPr>
          <p:cNvPr id="7" name="Rectangle 6"/>
          <p:cNvSpPr/>
          <p:nvPr/>
        </p:nvSpPr>
        <p:spPr>
          <a:xfrm>
            <a:off x="6272011" y="567865"/>
            <a:ext cx="5662412" cy="923330"/>
          </a:xfrm>
          <a:prstGeom prst="rect">
            <a:avLst/>
          </a:prstGeom>
        </p:spPr>
        <p:txBody>
          <a:bodyPr wrap="square">
            <a:spAutoFit/>
          </a:bodyPr>
          <a:lstStyle/>
          <a:p>
            <a:r>
              <a:rPr lang="en-US" dirty="0">
                <a:hlinkClick r:id="rId6"/>
              </a:rPr>
              <a:t>http://</a:t>
            </a:r>
            <a:r>
              <a:rPr lang="en-US" dirty="0" smtClean="0">
                <a:hlinkClick r:id="rId6"/>
              </a:rPr>
              <a:t>www.discoverceredigion.co.uk/English/where/Coast/wildlifeandnaturalfeatures/Pages/River-estuaries.aspx</a:t>
            </a:r>
            <a:r>
              <a:rPr lang="en-US" dirty="0" smtClean="0"/>
              <a:t> </a:t>
            </a:r>
            <a:endParaRPr lang="en-US" dirty="0"/>
          </a:p>
        </p:txBody>
      </p:sp>
    </p:spTree>
    <p:extLst>
      <p:ext uri="{BB962C8B-B14F-4D97-AF65-F5344CB8AC3E}">
        <p14:creationId xmlns:p14="http://schemas.microsoft.com/office/powerpoint/2010/main" val="3965802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67425"/>
            <a:ext cx="12191999" cy="1631216"/>
          </a:xfrm>
          <a:prstGeom prst="rect">
            <a:avLst/>
          </a:prstGeom>
          <a:noFill/>
        </p:spPr>
        <p:txBody>
          <a:bodyPr wrap="square" rtlCol="0">
            <a:spAutoFit/>
          </a:bodyPr>
          <a:lstStyle/>
          <a:p>
            <a:r>
              <a:rPr lang="en-US" sz="10000" dirty="0" smtClean="0"/>
              <a:t>That’s All Folks</a:t>
            </a:r>
            <a:endParaRPr lang="en-US" sz="10000" dirty="0"/>
          </a:p>
        </p:txBody>
      </p:sp>
      <p:pic>
        <p:nvPicPr>
          <p:cNvPr id="3" name="Picture 2"/>
          <p:cNvPicPr>
            <a:picLocks noChangeAspect="1"/>
          </p:cNvPicPr>
          <p:nvPr/>
        </p:nvPicPr>
        <p:blipFill>
          <a:blip r:embed="rId2"/>
          <a:stretch>
            <a:fillRect/>
          </a:stretch>
        </p:blipFill>
        <p:spPr>
          <a:xfrm>
            <a:off x="893741" y="1798641"/>
            <a:ext cx="7162636" cy="4655713"/>
          </a:xfrm>
          <a:prstGeom prst="rect">
            <a:avLst/>
          </a:prstGeom>
        </p:spPr>
      </p:pic>
    </p:spTree>
    <p:extLst>
      <p:ext uri="{BB962C8B-B14F-4D97-AF65-F5344CB8AC3E}">
        <p14:creationId xmlns:p14="http://schemas.microsoft.com/office/powerpoint/2010/main" val="1125160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5465" y="320400"/>
            <a:ext cx="8205123" cy="6035324"/>
          </a:xfrm>
          <a:prstGeom prst="rect">
            <a:avLst/>
          </a:prstGeom>
        </p:spPr>
      </p:pic>
    </p:spTree>
    <p:extLst>
      <p:ext uri="{BB962C8B-B14F-4D97-AF65-F5344CB8AC3E}">
        <p14:creationId xmlns:p14="http://schemas.microsoft.com/office/powerpoint/2010/main" val="1513679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18719" y="180304"/>
            <a:ext cx="5999523" cy="1200329"/>
          </a:xfrm>
          <a:prstGeom prst="rect">
            <a:avLst/>
          </a:prstGeom>
        </p:spPr>
        <p:txBody>
          <a:bodyPr wrap="square">
            <a:spAutoFit/>
          </a:bodyPr>
          <a:lstStyle/>
          <a:p>
            <a:pPr algn="ctr"/>
            <a:r>
              <a:rPr lang="en-US" sz="7200" dirty="0" smtClean="0"/>
              <a:t>Eggs</a:t>
            </a:r>
            <a:endParaRPr lang="en-US" sz="7200" dirty="0"/>
          </a:p>
        </p:txBody>
      </p:sp>
      <p:sp>
        <p:nvSpPr>
          <p:cNvPr id="6" name="Rectangle 5"/>
          <p:cNvSpPr/>
          <p:nvPr/>
        </p:nvSpPr>
        <p:spPr>
          <a:xfrm>
            <a:off x="503291" y="2820473"/>
            <a:ext cx="5615189" cy="1477328"/>
          </a:xfrm>
          <a:prstGeom prst="rect">
            <a:avLst/>
          </a:prstGeom>
          <a:effectLst>
            <a:glow rad="139700">
              <a:schemeClr val="accent1">
                <a:satMod val="175000"/>
                <a:alpha val="40000"/>
              </a:schemeClr>
            </a:glow>
            <a:innerShdw blurRad="114300">
              <a:prstClr val="black"/>
            </a:innerShdw>
          </a:effectLst>
        </p:spPr>
        <p:txBody>
          <a:bodyPr wrap="square">
            <a:spAutoFit/>
          </a:bodyPr>
          <a:lstStyle/>
          <a:p>
            <a:r>
              <a:rPr lang="en-US" dirty="0" smtClean="0"/>
              <a:t>After the adult salmon lay their eggs and covers them up with gravel they will die. Then approximately 2.5 months later the eggs will suddenly begin to ope</a:t>
            </a:r>
            <a:r>
              <a:rPr lang="en-US" dirty="0"/>
              <a:t>n</a:t>
            </a:r>
            <a:r>
              <a:rPr lang="en-US" dirty="0" smtClean="0"/>
              <a:t> and the </a:t>
            </a:r>
            <a:r>
              <a:rPr lang="en-US" dirty="0" err="1" smtClean="0">
                <a:solidFill>
                  <a:srgbClr val="FF0000"/>
                </a:solidFill>
              </a:rPr>
              <a:t>alevin</a:t>
            </a:r>
            <a:r>
              <a:rPr lang="en-US" dirty="0" smtClean="0">
                <a:solidFill>
                  <a:srgbClr val="FF0000"/>
                </a:solidFill>
              </a:rPr>
              <a:t> </a:t>
            </a:r>
            <a:r>
              <a:rPr lang="en-US" dirty="0" smtClean="0">
                <a:solidFill>
                  <a:schemeClr val="tx1">
                    <a:lumMod val="95000"/>
                    <a:lumOff val="5000"/>
                  </a:schemeClr>
                </a:solidFill>
              </a:rPr>
              <a:t>will come out.</a:t>
            </a:r>
            <a:endParaRPr lang="en-US" dirty="0">
              <a:solidFill>
                <a:srgbClr val="FF0000"/>
              </a:solidFill>
            </a:endParaRPr>
          </a:p>
        </p:txBody>
      </p:sp>
      <p:pic>
        <p:nvPicPr>
          <p:cNvPr id="9" name="Picture 8"/>
          <p:cNvPicPr>
            <a:picLocks noChangeAspect="1"/>
          </p:cNvPicPr>
          <p:nvPr/>
        </p:nvPicPr>
        <p:blipFill>
          <a:blip r:embed="rId2"/>
          <a:stretch>
            <a:fillRect/>
          </a:stretch>
        </p:blipFill>
        <p:spPr>
          <a:xfrm>
            <a:off x="6533347" y="2192001"/>
            <a:ext cx="4838699" cy="3629024"/>
          </a:xfrm>
          <a:prstGeom prst="rect">
            <a:avLst/>
          </a:prstGeom>
        </p:spPr>
      </p:pic>
    </p:spTree>
    <p:extLst>
      <p:ext uri="{BB962C8B-B14F-4D97-AF65-F5344CB8AC3E}">
        <p14:creationId xmlns:p14="http://schemas.microsoft.com/office/powerpoint/2010/main" val="39380816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7746" y="425004"/>
            <a:ext cx="5924282" cy="1200329"/>
          </a:xfrm>
          <a:prstGeom prst="rect">
            <a:avLst/>
          </a:prstGeom>
          <a:noFill/>
        </p:spPr>
        <p:txBody>
          <a:bodyPr wrap="square" rtlCol="0">
            <a:spAutoFit/>
          </a:bodyPr>
          <a:lstStyle/>
          <a:p>
            <a:pPr algn="ctr"/>
            <a:r>
              <a:rPr lang="en-US" sz="7200" dirty="0" err="1"/>
              <a:t>A</a:t>
            </a:r>
            <a:r>
              <a:rPr lang="en-US" sz="7200" dirty="0" err="1" smtClean="0"/>
              <a:t>levin</a:t>
            </a:r>
            <a:endParaRPr lang="en-US" sz="7200" dirty="0"/>
          </a:p>
        </p:txBody>
      </p:sp>
      <p:sp>
        <p:nvSpPr>
          <p:cNvPr id="4" name="TextBox 3"/>
          <p:cNvSpPr txBox="1"/>
          <p:nvPr/>
        </p:nvSpPr>
        <p:spPr bwMode="black">
          <a:xfrm>
            <a:off x="244698" y="2820475"/>
            <a:ext cx="4893972" cy="1200329"/>
          </a:xfrm>
          <a:prstGeom prst="rect">
            <a:avLst/>
          </a:prstGeom>
          <a:noFill/>
        </p:spPr>
        <p:txBody>
          <a:bodyPr wrap="square" rtlCol="0">
            <a:spAutoFit/>
          </a:bodyPr>
          <a:lstStyle/>
          <a:p>
            <a:r>
              <a:rPr lang="en-US" dirty="0" smtClean="0"/>
              <a:t>The </a:t>
            </a:r>
            <a:r>
              <a:rPr lang="en-US" dirty="0" err="1" smtClean="0">
                <a:solidFill>
                  <a:srgbClr val="FF0000"/>
                </a:solidFill>
              </a:rPr>
              <a:t>alevin</a:t>
            </a:r>
            <a:r>
              <a:rPr lang="en-US" dirty="0" smtClean="0">
                <a:solidFill>
                  <a:srgbClr val="FF0000"/>
                </a:solidFill>
              </a:rPr>
              <a:t> </a:t>
            </a:r>
            <a:r>
              <a:rPr lang="en-US" dirty="0" smtClean="0">
                <a:solidFill>
                  <a:schemeClr val="tx1">
                    <a:lumMod val="95000"/>
                    <a:lumOff val="5000"/>
                  </a:schemeClr>
                </a:solidFill>
              </a:rPr>
              <a:t>will feed on its </a:t>
            </a:r>
            <a:r>
              <a:rPr lang="en-US" dirty="0" smtClean="0">
                <a:solidFill>
                  <a:srgbClr val="FF0000"/>
                </a:solidFill>
              </a:rPr>
              <a:t>yolk sac </a:t>
            </a:r>
            <a:r>
              <a:rPr lang="en-US" dirty="0" smtClean="0">
                <a:solidFill>
                  <a:schemeClr val="tx1">
                    <a:lumMod val="95000"/>
                    <a:lumOff val="5000"/>
                  </a:schemeClr>
                </a:solidFill>
              </a:rPr>
              <a:t>until it is gone. Once the </a:t>
            </a:r>
            <a:r>
              <a:rPr lang="en-US" dirty="0" smtClean="0">
                <a:solidFill>
                  <a:srgbClr val="FF0000"/>
                </a:solidFill>
              </a:rPr>
              <a:t>yolk sac </a:t>
            </a:r>
            <a:r>
              <a:rPr lang="en-US" dirty="0" smtClean="0">
                <a:solidFill>
                  <a:schemeClr val="tx1">
                    <a:lumMod val="95000"/>
                    <a:lumOff val="5000"/>
                  </a:schemeClr>
                </a:solidFill>
              </a:rPr>
              <a:t>is</a:t>
            </a:r>
            <a:r>
              <a:rPr lang="en-US" dirty="0" smtClean="0">
                <a:solidFill>
                  <a:srgbClr val="FF0000"/>
                </a:solidFill>
              </a:rPr>
              <a:t> </a:t>
            </a:r>
            <a:r>
              <a:rPr lang="en-US" dirty="0" smtClean="0">
                <a:solidFill>
                  <a:schemeClr val="tx1">
                    <a:lumMod val="95000"/>
                    <a:lumOff val="5000"/>
                  </a:schemeClr>
                </a:solidFill>
              </a:rPr>
              <a:t>gone the </a:t>
            </a:r>
            <a:r>
              <a:rPr lang="en-US" dirty="0" err="1" smtClean="0">
                <a:solidFill>
                  <a:srgbClr val="FF0000"/>
                </a:solidFill>
              </a:rPr>
              <a:t>alevin</a:t>
            </a:r>
            <a:r>
              <a:rPr lang="en-US" dirty="0" smtClean="0">
                <a:solidFill>
                  <a:srgbClr val="FF0000"/>
                </a:solidFill>
              </a:rPr>
              <a:t> </a:t>
            </a:r>
            <a:r>
              <a:rPr lang="en-US" dirty="0" smtClean="0">
                <a:solidFill>
                  <a:schemeClr val="tx1">
                    <a:lumMod val="95000"/>
                    <a:lumOff val="5000"/>
                  </a:schemeClr>
                </a:solidFill>
              </a:rPr>
              <a:t>will come out from the gravel and become a </a:t>
            </a:r>
            <a:r>
              <a:rPr lang="en-US" dirty="0" smtClean="0">
                <a:solidFill>
                  <a:srgbClr val="FF0000"/>
                </a:solidFill>
              </a:rPr>
              <a:t>fry</a:t>
            </a:r>
            <a:r>
              <a:rPr lang="en-US" dirty="0" smtClean="0">
                <a:solidFill>
                  <a:schemeClr val="tx1">
                    <a:lumMod val="95000"/>
                    <a:lumOff val="5000"/>
                  </a:schemeClr>
                </a:solidFill>
              </a:rPr>
              <a:t>. </a:t>
            </a:r>
            <a:endParaRPr lang="en-US" dirty="0">
              <a:solidFill>
                <a:schemeClr val="tx1">
                  <a:lumMod val="95000"/>
                  <a:lumOff val="5000"/>
                </a:schemeClr>
              </a:solidFill>
            </a:endParaRPr>
          </a:p>
        </p:txBody>
      </p:sp>
      <p:pic>
        <p:nvPicPr>
          <p:cNvPr id="5" name="Picture 4"/>
          <p:cNvPicPr>
            <a:picLocks noChangeAspect="1"/>
          </p:cNvPicPr>
          <p:nvPr/>
        </p:nvPicPr>
        <p:blipFill>
          <a:blip r:embed="rId2"/>
          <a:stretch>
            <a:fillRect/>
          </a:stretch>
        </p:blipFill>
        <p:spPr>
          <a:xfrm>
            <a:off x="5859887" y="1625333"/>
            <a:ext cx="5398337" cy="4048753"/>
          </a:xfrm>
          <a:prstGeom prst="rect">
            <a:avLst/>
          </a:prstGeom>
        </p:spPr>
      </p:pic>
    </p:spTree>
    <p:extLst>
      <p:ext uri="{BB962C8B-B14F-4D97-AF65-F5344CB8AC3E}">
        <p14:creationId xmlns:p14="http://schemas.microsoft.com/office/powerpoint/2010/main" val="3743167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47730"/>
            <a:ext cx="7186411" cy="1200329"/>
          </a:xfrm>
          <a:prstGeom prst="rect">
            <a:avLst/>
          </a:prstGeom>
          <a:noFill/>
        </p:spPr>
        <p:txBody>
          <a:bodyPr wrap="square" rtlCol="0">
            <a:spAutoFit/>
          </a:bodyPr>
          <a:lstStyle/>
          <a:p>
            <a:pPr algn="ctr"/>
            <a:r>
              <a:rPr lang="en-US" sz="7200" dirty="0" smtClean="0"/>
              <a:t>Fry</a:t>
            </a:r>
            <a:endParaRPr lang="en-US" sz="7200" dirty="0"/>
          </a:p>
        </p:txBody>
      </p:sp>
      <p:sp>
        <p:nvSpPr>
          <p:cNvPr id="4" name="TextBox 3"/>
          <p:cNvSpPr txBox="1"/>
          <p:nvPr/>
        </p:nvSpPr>
        <p:spPr>
          <a:xfrm>
            <a:off x="270456" y="2685408"/>
            <a:ext cx="6194738" cy="923330"/>
          </a:xfrm>
          <a:prstGeom prst="rect">
            <a:avLst/>
          </a:prstGeom>
          <a:noFill/>
        </p:spPr>
        <p:txBody>
          <a:bodyPr wrap="square" rtlCol="0">
            <a:spAutoFit/>
          </a:bodyPr>
          <a:lstStyle/>
          <a:p>
            <a:r>
              <a:rPr lang="en-US" dirty="0" smtClean="0"/>
              <a:t>The </a:t>
            </a:r>
            <a:r>
              <a:rPr lang="en-US" dirty="0" smtClean="0">
                <a:solidFill>
                  <a:srgbClr val="FF0000"/>
                </a:solidFill>
              </a:rPr>
              <a:t>fry </a:t>
            </a:r>
            <a:r>
              <a:rPr lang="en-US" dirty="0" smtClean="0">
                <a:solidFill>
                  <a:schemeClr val="tx1">
                    <a:lumMod val="95000"/>
                    <a:lumOff val="5000"/>
                  </a:schemeClr>
                </a:solidFill>
              </a:rPr>
              <a:t>are the shape of a small fish. The</a:t>
            </a:r>
            <a:r>
              <a:rPr lang="en-US" dirty="0" smtClean="0">
                <a:solidFill>
                  <a:srgbClr val="FF0000"/>
                </a:solidFill>
              </a:rPr>
              <a:t> fry </a:t>
            </a:r>
            <a:r>
              <a:rPr lang="en-US" dirty="0" smtClean="0">
                <a:solidFill>
                  <a:schemeClr val="tx1">
                    <a:lumMod val="95000"/>
                    <a:lumOff val="5000"/>
                  </a:schemeClr>
                </a:solidFill>
              </a:rPr>
              <a:t>must find food on there own now. Then the fry will start to progress downstream to reach the ocean. </a:t>
            </a:r>
            <a:endParaRPr lang="en-US" dirty="0">
              <a:solidFill>
                <a:schemeClr val="tx1">
                  <a:lumMod val="95000"/>
                  <a:lumOff val="5000"/>
                </a:schemeClr>
              </a:solidFill>
            </a:endParaRPr>
          </a:p>
        </p:txBody>
      </p:sp>
      <p:pic>
        <p:nvPicPr>
          <p:cNvPr id="3" name="Picture 2"/>
          <p:cNvPicPr>
            <a:picLocks noChangeAspect="1"/>
          </p:cNvPicPr>
          <p:nvPr/>
        </p:nvPicPr>
        <p:blipFill>
          <a:blip r:embed="rId2"/>
          <a:stretch>
            <a:fillRect/>
          </a:stretch>
        </p:blipFill>
        <p:spPr>
          <a:xfrm>
            <a:off x="6701844" y="1184856"/>
            <a:ext cx="5232579" cy="3924434"/>
          </a:xfrm>
          <a:prstGeom prst="rect">
            <a:avLst/>
          </a:prstGeom>
        </p:spPr>
      </p:pic>
    </p:spTree>
    <p:extLst>
      <p:ext uri="{BB962C8B-B14F-4D97-AF65-F5344CB8AC3E}">
        <p14:creationId xmlns:p14="http://schemas.microsoft.com/office/powerpoint/2010/main" val="3903426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06" y="244698"/>
            <a:ext cx="5975797" cy="1200329"/>
          </a:xfrm>
          <a:prstGeom prst="rect">
            <a:avLst/>
          </a:prstGeom>
          <a:noFill/>
        </p:spPr>
        <p:txBody>
          <a:bodyPr wrap="square" rtlCol="0">
            <a:spAutoFit/>
          </a:bodyPr>
          <a:lstStyle/>
          <a:p>
            <a:pPr algn="ctr"/>
            <a:r>
              <a:rPr lang="en-US" sz="7200" dirty="0"/>
              <a:t>P</a:t>
            </a:r>
            <a:r>
              <a:rPr lang="en-US" sz="7200" dirty="0" smtClean="0"/>
              <a:t>arr</a:t>
            </a:r>
            <a:endParaRPr lang="en-US" sz="7200" dirty="0"/>
          </a:p>
        </p:txBody>
      </p:sp>
      <p:sp>
        <p:nvSpPr>
          <p:cNvPr id="3" name="TextBox 2"/>
          <p:cNvSpPr txBox="1"/>
          <p:nvPr/>
        </p:nvSpPr>
        <p:spPr>
          <a:xfrm>
            <a:off x="382931" y="3112179"/>
            <a:ext cx="5547360" cy="1754326"/>
          </a:xfrm>
          <a:prstGeom prst="rect">
            <a:avLst/>
          </a:prstGeom>
          <a:noFill/>
        </p:spPr>
        <p:txBody>
          <a:bodyPr wrap="square" rtlCol="0">
            <a:spAutoFit/>
          </a:bodyPr>
          <a:lstStyle/>
          <a:p>
            <a:r>
              <a:rPr lang="en-US" dirty="0" smtClean="0"/>
              <a:t>After a couple months of growing the </a:t>
            </a:r>
            <a:r>
              <a:rPr lang="en-US" dirty="0" smtClean="0">
                <a:solidFill>
                  <a:srgbClr val="FF0000"/>
                </a:solidFill>
              </a:rPr>
              <a:t>fry </a:t>
            </a:r>
            <a:r>
              <a:rPr lang="en-US" dirty="0" smtClean="0">
                <a:solidFill>
                  <a:schemeClr val="tx1">
                    <a:lumMod val="95000"/>
                    <a:lumOff val="5000"/>
                  </a:schemeClr>
                </a:solidFill>
              </a:rPr>
              <a:t>will become larger and will get vertical markings on the </a:t>
            </a:r>
            <a:r>
              <a:rPr lang="en-US" dirty="0" smtClean="0">
                <a:solidFill>
                  <a:srgbClr val="FF0000"/>
                </a:solidFill>
              </a:rPr>
              <a:t>flanks</a:t>
            </a:r>
            <a:r>
              <a:rPr lang="en-US" dirty="0" smtClean="0">
                <a:solidFill>
                  <a:schemeClr val="tx1">
                    <a:lumMod val="95000"/>
                    <a:lumOff val="5000"/>
                  </a:schemeClr>
                </a:solidFill>
              </a:rPr>
              <a:t> of its body. Then it will be a </a:t>
            </a:r>
            <a:r>
              <a:rPr lang="en-US" dirty="0" err="1" smtClean="0">
                <a:solidFill>
                  <a:srgbClr val="FF0000"/>
                </a:solidFill>
              </a:rPr>
              <a:t>parr</a:t>
            </a:r>
            <a:r>
              <a:rPr lang="en-US" dirty="0" smtClean="0">
                <a:solidFill>
                  <a:schemeClr val="tx1">
                    <a:lumMod val="95000"/>
                    <a:lumOff val="5000"/>
                  </a:schemeClr>
                </a:solidFill>
              </a:rPr>
              <a:t>. </a:t>
            </a:r>
            <a:r>
              <a:rPr lang="en-US" dirty="0" err="1" smtClean="0">
                <a:solidFill>
                  <a:srgbClr val="FF0000"/>
                </a:solidFill>
              </a:rPr>
              <a:t>Parrs</a:t>
            </a:r>
            <a:r>
              <a:rPr lang="en-US" dirty="0" smtClean="0">
                <a:solidFill>
                  <a:schemeClr val="tx1">
                    <a:lumMod val="95000"/>
                    <a:lumOff val="5000"/>
                  </a:schemeClr>
                </a:solidFill>
              </a:rPr>
              <a:t> are around six inches long.</a:t>
            </a:r>
          </a:p>
          <a:p>
            <a:endParaRPr lang="en-US" dirty="0">
              <a:solidFill>
                <a:schemeClr val="tx1">
                  <a:lumMod val="95000"/>
                  <a:lumOff val="5000"/>
                </a:schemeClr>
              </a:solidFill>
            </a:endParaRPr>
          </a:p>
          <a:p>
            <a:endParaRPr lang="en-US" dirty="0">
              <a:solidFill>
                <a:schemeClr val="tx1">
                  <a:lumMod val="95000"/>
                  <a:lumOff val="5000"/>
                </a:schemeClr>
              </a:solidFill>
            </a:endParaRPr>
          </a:p>
        </p:txBody>
      </p:sp>
      <p:pic>
        <p:nvPicPr>
          <p:cNvPr id="5" name="Picture 4"/>
          <p:cNvPicPr>
            <a:picLocks noChangeAspect="1"/>
          </p:cNvPicPr>
          <p:nvPr/>
        </p:nvPicPr>
        <p:blipFill>
          <a:blip r:embed="rId2"/>
          <a:stretch>
            <a:fillRect/>
          </a:stretch>
        </p:blipFill>
        <p:spPr>
          <a:xfrm>
            <a:off x="6056076" y="1811413"/>
            <a:ext cx="5197054" cy="3897791"/>
          </a:xfrm>
          <a:prstGeom prst="rect">
            <a:avLst/>
          </a:prstGeom>
        </p:spPr>
      </p:pic>
    </p:spTree>
    <p:extLst>
      <p:ext uri="{BB962C8B-B14F-4D97-AF65-F5344CB8AC3E}">
        <p14:creationId xmlns:p14="http://schemas.microsoft.com/office/powerpoint/2010/main" val="2400642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7138" y="425002"/>
            <a:ext cx="6272011" cy="1107996"/>
          </a:xfrm>
          <a:prstGeom prst="rect">
            <a:avLst/>
          </a:prstGeom>
          <a:noFill/>
        </p:spPr>
        <p:txBody>
          <a:bodyPr wrap="square" rtlCol="0">
            <a:spAutoFit/>
          </a:bodyPr>
          <a:lstStyle/>
          <a:p>
            <a:pPr algn="ctr"/>
            <a:r>
              <a:rPr lang="en-US" sz="6600" dirty="0" err="1" smtClean="0"/>
              <a:t>Smolt</a:t>
            </a:r>
            <a:endParaRPr lang="en-US" sz="6600" dirty="0"/>
          </a:p>
        </p:txBody>
      </p:sp>
      <p:sp>
        <p:nvSpPr>
          <p:cNvPr id="5" name="TextBox 4"/>
          <p:cNvSpPr txBox="1"/>
          <p:nvPr/>
        </p:nvSpPr>
        <p:spPr>
          <a:xfrm>
            <a:off x="592428" y="2903093"/>
            <a:ext cx="4662152" cy="1200329"/>
          </a:xfrm>
          <a:prstGeom prst="rect">
            <a:avLst/>
          </a:prstGeom>
          <a:noFill/>
        </p:spPr>
        <p:txBody>
          <a:bodyPr wrap="square" rtlCol="0">
            <a:spAutoFit/>
          </a:bodyPr>
          <a:lstStyle/>
          <a:p>
            <a:r>
              <a:rPr lang="en-US" dirty="0" smtClean="0"/>
              <a:t>The </a:t>
            </a:r>
            <a:r>
              <a:rPr lang="en-US" dirty="0" err="1" smtClean="0">
                <a:solidFill>
                  <a:srgbClr val="FF0000"/>
                </a:solidFill>
              </a:rPr>
              <a:t>parr</a:t>
            </a:r>
            <a:r>
              <a:rPr lang="en-US" dirty="0" smtClean="0"/>
              <a:t> will  grow and start to lose its stripes. </a:t>
            </a:r>
            <a:r>
              <a:rPr lang="en-US" dirty="0"/>
              <a:t>T</a:t>
            </a:r>
            <a:r>
              <a:rPr lang="en-US" dirty="0" smtClean="0"/>
              <a:t>hen it will form into a </a:t>
            </a:r>
            <a:r>
              <a:rPr lang="en-US" dirty="0" err="1" smtClean="0"/>
              <a:t>silverish</a:t>
            </a:r>
            <a:r>
              <a:rPr lang="en-US" dirty="0" smtClean="0"/>
              <a:t> pink color and will grow longer and will be called a </a:t>
            </a:r>
            <a:r>
              <a:rPr lang="en-US" dirty="0" err="1" smtClean="0">
                <a:solidFill>
                  <a:srgbClr val="FF0000"/>
                </a:solidFill>
              </a:rPr>
              <a:t>smolt</a:t>
            </a:r>
            <a:r>
              <a:rPr lang="en-US" dirty="0"/>
              <a:t>.</a:t>
            </a:r>
          </a:p>
        </p:txBody>
      </p:sp>
      <p:pic>
        <p:nvPicPr>
          <p:cNvPr id="6" name="Picture 5"/>
          <p:cNvPicPr>
            <a:picLocks noChangeAspect="1"/>
          </p:cNvPicPr>
          <p:nvPr/>
        </p:nvPicPr>
        <p:blipFill>
          <a:blip r:embed="rId2"/>
          <a:stretch>
            <a:fillRect/>
          </a:stretch>
        </p:blipFill>
        <p:spPr>
          <a:xfrm>
            <a:off x="5931002" y="1532997"/>
            <a:ext cx="5254031" cy="3940523"/>
          </a:xfrm>
          <a:prstGeom prst="rect">
            <a:avLst/>
          </a:prstGeom>
        </p:spPr>
      </p:pic>
    </p:spTree>
    <p:extLst>
      <p:ext uri="{BB962C8B-B14F-4D97-AF65-F5344CB8AC3E}">
        <p14:creationId xmlns:p14="http://schemas.microsoft.com/office/powerpoint/2010/main" val="23405615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4259" y="373488"/>
            <a:ext cx="6130343" cy="1200329"/>
          </a:xfrm>
          <a:prstGeom prst="rect">
            <a:avLst/>
          </a:prstGeom>
          <a:noFill/>
        </p:spPr>
        <p:txBody>
          <a:bodyPr wrap="square" rtlCol="0">
            <a:spAutoFit/>
          </a:bodyPr>
          <a:lstStyle/>
          <a:p>
            <a:pPr algn="ctr"/>
            <a:r>
              <a:rPr lang="en-US" sz="7200" dirty="0"/>
              <a:t>A</a:t>
            </a:r>
            <a:r>
              <a:rPr lang="en-US" sz="7200" dirty="0" smtClean="0"/>
              <a:t>dult</a:t>
            </a:r>
            <a:endParaRPr lang="en-US" sz="7200" dirty="0"/>
          </a:p>
        </p:txBody>
      </p:sp>
      <p:sp>
        <p:nvSpPr>
          <p:cNvPr id="5" name="TextBox 4"/>
          <p:cNvSpPr txBox="1"/>
          <p:nvPr/>
        </p:nvSpPr>
        <p:spPr>
          <a:xfrm>
            <a:off x="669700" y="2562896"/>
            <a:ext cx="4726546" cy="1754326"/>
          </a:xfrm>
          <a:prstGeom prst="rect">
            <a:avLst/>
          </a:prstGeom>
          <a:noFill/>
        </p:spPr>
        <p:txBody>
          <a:bodyPr wrap="square" rtlCol="0">
            <a:spAutoFit/>
          </a:bodyPr>
          <a:lstStyle/>
          <a:p>
            <a:r>
              <a:rPr lang="en-US" dirty="0" smtClean="0"/>
              <a:t>Adult salmon will spend one to eight years at the ocean to eat and grow. They will develop markings on there body. Once they are finished growing they will go to the stream they were born in to spawn. </a:t>
            </a:r>
            <a:endParaRPr lang="en-US" dirty="0"/>
          </a:p>
        </p:txBody>
      </p:sp>
      <p:pic>
        <p:nvPicPr>
          <p:cNvPr id="6" name="Picture 5"/>
          <p:cNvPicPr>
            <a:picLocks noChangeAspect="1"/>
          </p:cNvPicPr>
          <p:nvPr/>
        </p:nvPicPr>
        <p:blipFill>
          <a:blip r:embed="rId2"/>
          <a:stretch>
            <a:fillRect/>
          </a:stretch>
        </p:blipFill>
        <p:spPr>
          <a:xfrm>
            <a:off x="5589430" y="1403797"/>
            <a:ext cx="5936162" cy="3536659"/>
          </a:xfrm>
          <a:prstGeom prst="rect">
            <a:avLst/>
          </a:prstGeom>
        </p:spPr>
      </p:pic>
    </p:spTree>
    <p:extLst>
      <p:ext uri="{BB962C8B-B14F-4D97-AF65-F5344CB8AC3E}">
        <p14:creationId xmlns:p14="http://schemas.microsoft.com/office/powerpoint/2010/main" val="27675442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012" y="334850"/>
            <a:ext cx="8693240" cy="1200329"/>
          </a:xfrm>
          <a:prstGeom prst="rect">
            <a:avLst/>
          </a:prstGeom>
          <a:noFill/>
        </p:spPr>
        <p:txBody>
          <a:bodyPr wrap="square" rtlCol="0">
            <a:spAutoFit/>
          </a:bodyPr>
          <a:lstStyle/>
          <a:p>
            <a:pPr algn="ctr"/>
            <a:r>
              <a:rPr lang="en-US" sz="7200" dirty="0" smtClean="0"/>
              <a:t>Spawning</a:t>
            </a:r>
            <a:r>
              <a:rPr lang="en-US" dirty="0" smtClean="0"/>
              <a:t> </a:t>
            </a:r>
            <a:r>
              <a:rPr lang="en-US" sz="7200" dirty="0"/>
              <a:t>A</a:t>
            </a:r>
            <a:r>
              <a:rPr lang="en-US" sz="7200" dirty="0" smtClean="0"/>
              <a:t>dult</a:t>
            </a:r>
            <a:endParaRPr lang="en-US" sz="7200" dirty="0"/>
          </a:p>
        </p:txBody>
      </p:sp>
      <p:sp>
        <p:nvSpPr>
          <p:cNvPr id="3" name="TextBox 2"/>
          <p:cNvSpPr txBox="1"/>
          <p:nvPr/>
        </p:nvSpPr>
        <p:spPr>
          <a:xfrm>
            <a:off x="1365161" y="2756079"/>
            <a:ext cx="4790940" cy="2031325"/>
          </a:xfrm>
          <a:prstGeom prst="rect">
            <a:avLst/>
          </a:prstGeom>
          <a:noFill/>
        </p:spPr>
        <p:txBody>
          <a:bodyPr wrap="square" rtlCol="0">
            <a:spAutoFit/>
          </a:bodyPr>
          <a:lstStyle/>
          <a:p>
            <a:r>
              <a:rPr lang="en-US" dirty="0" smtClean="0"/>
              <a:t>Once they get to the stream they ware born in they would have a spike on there lower jaw for fighting. And will have a red back. They will find a mate and will lay eggs. </a:t>
            </a:r>
            <a:r>
              <a:rPr lang="en-US" dirty="0"/>
              <a:t>T</a:t>
            </a:r>
            <a:r>
              <a:rPr lang="en-US" dirty="0" smtClean="0"/>
              <a:t>hey will have around 3000 eggs. Then they will cover them up with gravel then die.</a:t>
            </a:r>
            <a:endParaRPr lang="en-US" dirty="0"/>
          </a:p>
        </p:txBody>
      </p:sp>
      <p:pic>
        <p:nvPicPr>
          <p:cNvPr id="4" name="Picture 3"/>
          <p:cNvPicPr>
            <a:picLocks noChangeAspect="1"/>
          </p:cNvPicPr>
          <p:nvPr/>
        </p:nvPicPr>
        <p:blipFill>
          <a:blip r:embed="rId2"/>
          <a:stretch>
            <a:fillRect/>
          </a:stretch>
        </p:blipFill>
        <p:spPr>
          <a:xfrm>
            <a:off x="6156101" y="1895787"/>
            <a:ext cx="4907687" cy="3680765"/>
          </a:xfrm>
          <a:prstGeom prst="rect">
            <a:avLst/>
          </a:prstGeom>
        </p:spPr>
      </p:pic>
    </p:spTree>
    <p:extLst>
      <p:ext uri="{BB962C8B-B14F-4D97-AF65-F5344CB8AC3E}">
        <p14:creationId xmlns:p14="http://schemas.microsoft.com/office/powerpoint/2010/main" val="3192888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1934</TotalTime>
  <Words>712</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 Cen MT</vt:lpstr>
      <vt:lpstr>Droplet</vt:lpstr>
      <vt:lpstr>Salmon life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life cycle</dc:title>
  <dc:creator>Jennifer Cooke</dc:creator>
  <cp:lastModifiedBy>Maureen Foelkl</cp:lastModifiedBy>
  <cp:revision>36</cp:revision>
  <dcterms:created xsi:type="dcterms:W3CDTF">2014-10-18T20:50:59Z</dcterms:created>
  <dcterms:modified xsi:type="dcterms:W3CDTF">2014-10-27T22:04:18Z</dcterms:modified>
</cp:coreProperties>
</file>